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</p:sldIdLst>
  <p:sldSz cy="5143500" cx="9144000"/>
  <p:notesSz cx="6858000" cy="9144000"/>
  <p:embeddedFontLst>
    <p:embeddedFont>
      <p:font typeface="Bangers"/>
      <p:regular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Author clrIdx="0" id="0" initials="" lastIdx="1" name="Kevin Weatherwax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8DE49915-1C7B-4192-AB94-0F2D73C5F9C5}">
  <a:tblStyle styleId="{8DE49915-1C7B-4192-AB94-0F2D73C5F9C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25" Type="http://schemas.openxmlformats.org/officeDocument/2006/relationships/font" Target="fonts/Bangers-regular.fntdata"/><Relationship Id="rId5" Type="http://schemas.openxmlformats.org/officeDocument/2006/relationships/commentAuthors" Target="commentAuthors.xml"/><Relationship Id="rId6" Type="http://schemas.openxmlformats.org/officeDocument/2006/relationships/slideMaster" Target="slideMasters/slideMaster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0" idx="1" dt="2020-02-18T00:08:42.285">
    <p:pos x="535" y="2501"/>
    <p:text>lololol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7e54a6f76e_0_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7e54a6f76e_0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7e54a6f76e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7e54a6f76e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7e5c306927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7e5c306927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7e5c306927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7e5c306927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7e5c306927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7e5c306927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7e5f093890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7e5f093890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7e54a6f76e_1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7e54a6f76e_1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7e54a6f76e_1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7e54a6f76e_1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7e54a6f76e_0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7e54a6f76e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7e54a6f76e_0_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7e54a6f76e_0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7e54a6f76e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7e54a6f76e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7e54a6f76e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7e54a6f76e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7e54a6f76e_0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7e54a6f76e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7e54a6f76e_0_2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7e54a6f76e_0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7e54a6f76e_0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7e54a6f76e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7e54a6f76e_0_2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7e54a6f76e_0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jpg"/><Relationship Id="rId4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comments" Target="../comments/comment1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png"/><Relationship Id="rId4" Type="http://schemas.openxmlformats.org/officeDocument/2006/relationships/image" Target="../media/image16.jpg"/><Relationship Id="rId9" Type="http://schemas.openxmlformats.org/officeDocument/2006/relationships/image" Target="../media/image18.png"/><Relationship Id="rId5" Type="http://schemas.openxmlformats.org/officeDocument/2006/relationships/image" Target="../media/image17.jpg"/><Relationship Id="rId6" Type="http://schemas.openxmlformats.org/officeDocument/2006/relationships/image" Target="../media/image5.png"/><Relationship Id="rId7" Type="http://schemas.openxmlformats.org/officeDocument/2006/relationships/image" Target="../media/image13.png"/><Relationship Id="rId8" Type="http://schemas.openxmlformats.org/officeDocument/2006/relationships/image" Target="../media/image2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9.gif"/><Relationship Id="rId4" Type="http://schemas.openxmlformats.org/officeDocument/2006/relationships/image" Target="../media/image20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hyperlink" Target="http://www.abotdatabase.info" TargetMode="External"/><Relationship Id="rId4" Type="http://schemas.openxmlformats.org/officeDocument/2006/relationships/hyperlink" Target="https://fei.edu.br/" TargetMode="External"/><Relationship Id="rId5" Type="http://schemas.openxmlformats.org/officeDocument/2006/relationships/image" Target="../media/image9.jpg"/><Relationship Id="rId6" Type="http://schemas.openxmlformats.org/officeDocument/2006/relationships/image" Target="../media/image4.jpg"/><Relationship Id="rId7" Type="http://schemas.openxmlformats.org/officeDocument/2006/relationships/image" Target="../media/image3.jpg"/><Relationship Id="rId8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(various) Machine Learning Project(s)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Lee Taber, Sean Fernandes, Kevin Weatherwax</a:t>
            </a:r>
            <a:endParaRPr sz="2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2"/>
          <p:cNvSpPr txBox="1"/>
          <p:nvPr>
            <p:ph type="title"/>
          </p:nvPr>
        </p:nvSpPr>
        <p:spPr>
          <a:xfrm>
            <a:off x="311700" y="2436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Human or Robot?</a:t>
            </a:r>
            <a:endParaRPr/>
          </a:p>
        </p:txBody>
      </p:sp>
      <p:sp>
        <p:nvSpPr>
          <p:cNvPr id="135" name="Google Shape;135;p22"/>
          <p:cNvSpPr txBox="1"/>
          <p:nvPr>
            <p:ph idx="1" type="body"/>
          </p:nvPr>
        </p:nvSpPr>
        <p:spPr>
          <a:xfrm>
            <a:off x="4984525" y="4500775"/>
            <a:ext cx="3915900" cy="6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3600">
                <a:solidFill>
                  <a:srgbClr val="FF0000"/>
                </a:solidFill>
              </a:rPr>
              <a:t>72.68</a:t>
            </a:r>
            <a:r>
              <a:rPr b="1" lang="en" sz="3600">
                <a:solidFill>
                  <a:srgbClr val="FF0000"/>
                </a:solidFill>
              </a:rPr>
              <a:t>% Robot</a:t>
            </a:r>
            <a:endParaRPr b="1" sz="3600">
              <a:solidFill>
                <a:srgbClr val="FF0000"/>
              </a:solidFill>
            </a:endParaRPr>
          </a:p>
        </p:txBody>
      </p:sp>
      <p:sp>
        <p:nvSpPr>
          <p:cNvPr id="136" name="Google Shape;136;p22"/>
          <p:cNvSpPr txBox="1"/>
          <p:nvPr/>
        </p:nvSpPr>
        <p:spPr>
          <a:xfrm>
            <a:off x="6265786" y="1957836"/>
            <a:ext cx="2197800" cy="10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Some Dick</a:t>
            </a:r>
            <a:endParaRPr/>
          </a:p>
        </p:txBody>
      </p:sp>
      <p:pic>
        <p:nvPicPr>
          <p:cNvPr id="137" name="Google Shape;137;p22"/>
          <p:cNvPicPr preferRelativeResize="0"/>
          <p:nvPr/>
        </p:nvPicPr>
        <p:blipFill rotWithShape="1">
          <a:blip r:embed="rId3">
            <a:alphaModFix/>
          </a:blip>
          <a:srcRect b="0" l="17620" r="0" t="0"/>
          <a:stretch/>
        </p:blipFill>
        <p:spPr>
          <a:xfrm>
            <a:off x="4984531" y="1020525"/>
            <a:ext cx="3629669" cy="352835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2"/>
          <p:cNvSpPr txBox="1"/>
          <p:nvPr/>
        </p:nvSpPr>
        <p:spPr>
          <a:xfrm>
            <a:off x="5544087" y="1865275"/>
            <a:ext cx="2615100" cy="12498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200">
                <a:solidFill>
                  <a:srgbClr val="FF0000"/>
                </a:solidFill>
                <a:latin typeface="Impact"/>
                <a:ea typeface="Impact"/>
                <a:cs typeface="Impact"/>
                <a:sym typeface="Impact"/>
              </a:rPr>
              <a:t>CYLON</a:t>
            </a:r>
            <a:endParaRPr b="1" sz="7200">
              <a:solidFill>
                <a:srgbClr val="FF0000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139" name="Google Shape;139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9751" y="1020525"/>
            <a:ext cx="2367799" cy="352835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2"/>
          <p:cNvSpPr txBox="1"/>
          <p:nvPr>
            <p:ph idx="1" type="body"/>
          </p:nvPr>
        </p:nvSpPr>
        <p:spPr>
          <a:xfrm>
            <a:off x="255800" y="4548875"/>
            <a:ext cx="3915900" cy="6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3600">
                <a:solidFill>
                  <a:srgbClr val="00FF00"/>
                </a:solidFill>
              </a:rPr>
              <a:t>71.89% Human</a:t>
            </a:r>
            <a:endParaRPr b="1" sz="3600">
              <a:solidFill>
                <a:srgbClr val="00FF00"/>
              </a:solidFill>
            </a:endParaRPr>
          </a:p>
        </p:txBody>
      </p:sp>
      <p:sp>
        <p:nvSpPr>
          <p:cNvPr id="141" name="Google Shape;141;p22"/>
          <p:cNvSpPr txBox="1"/>
          <p:nvPr/>
        </p:nvSpPr>
        <p:spPr>
          <a:xfrm>
            <a:off x="594550" y="1865275"/>
            <a:ext cx="2932500" cy="12498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200">
                <a:solidFill>
                  <a:srgbClr val="00FF00"/>
                </a:solidFill>
                <a:latin typeface="Impact"/>
                <a:ea typeface="Impact"/>
                <a:cs typeface="Impact"/>
                <a:sym typeface="Impact"/>
              </a:rPr>
              <a:t>Real Human</a:t>
            </a:r>
            <a:endParaRPr b="1" sz="7200">
              <a:solidFill>
                <a:srgbClr val="00FF00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4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Text Classification</a:t>
            </a:r>
            <a:endParaRPr/>
          </a:p>
        </p:txBody>
      </p:sp>
      <p:sp>
        <p:nvSpPr>
          <p:cNvPr id="147" name="Google Shape;147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Assign OCEAN values to text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"/>
              <a:t>O</a:t>
            </a:r>
            <a:r>
              <a:rPr lang="en"/>
              <a:t>penness, </a:t>
            </a:r>
            <a:r>
              <a:rPr b="1" lang="en"/>
              <a:t>C</a:t>
            </a:r>
            <a:r>
              <a:rPr lang="en"/>
              <a:t>onscientiousness</a:t>
            </a:r>
            <a:r>
              <a:rPr lang="en"/>
              <a:t>, </a:t>
            </a:r>
            <a:r>
              <a:rPr b="1" lang="en"/>
              <a:t>E</a:t>
            </a:r>
            <a:r>
              <a:rPr lang="en"/>
              <a:t>xtroversion, </a:t>
            </a:r>
            <a:r>
              <a:rPr b="1" lang="en"/>
              <a:t>A</a:t>
            </a:r>
            <a:r>
              <a:rPr lang="en"/>
              <a:t>greeableness</a:t>
            </a:r>
            <a:r>
              <a:rPr lang="en"/>
              <a:t>, </a:t>
            </a:r>
            <a:r>
              <a:rPr b="1" lang="en"/>
              <a:t>N</a:t>
            </a:r>
            <a:r>
              <a:rPr lang="en"/>
              <a:t>euroticism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 these values to generate text with specific OCEAN values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Dataset: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Mypersonality, ~10,000 status updates with accompanying OCEAN personality ratings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Text Classification</a:t>
            </a:r>
            <a:endParaRPr/>
          </a:p>
        </p:txBody>
      </p:sp>
      <p:sp>
        <p:nvSpPr>
          <p:cNvPr id="153" name="Google Shape;153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Assign OCEAN values to text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 these values to generate text with specific OCEAN values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Dataset: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Mypersonality, ~10,000 status updates with accompanying OCEAN personality ratings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Example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	</a:t>
            </a:r>
            <a:endParaRPr/>
          </a:p>
        </p:txBody>
      </p:sp>
      <p:graphicFrame>
        <p:nvGraphicFramePr>
          <p:cNvPr id="154" name="Google Shape;154;p24"/>
          <p:cNvGraphicFramePr/>
          <p:nvPr/>
        </p:nvGraphicFramePr>
        <p:xfrm>
          <a:off x="588750" y="3337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{8DE49915-1C7B-4192-AB94-0F2D73C5F9C5}</a:tableStyleId>
              </a:tblPr>
              <a:tblGrid>
                <a:gridCol w="1472875"/>
                <a:gridCol w="1061375"/>
                <a:gridCol w="1267125"/>
                <a:gridCol w="1267125"/>
                <a:gridCol w="1267125"/>
                <a:gridCol w="12671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STATUS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sEXT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sNEU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sAGR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sCON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sOPN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likes the sound of thunder.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2.65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3.15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3.25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2.55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Text Classification</a:t>
            </a:r>
            <a:endParaRPr/>
          </a:p>
        </p:txBody>
      </p:sp>
      <p:sp>
        <p:nvSpPr>
          <p:cNvPr id="160" name="Google Shape;160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Assign OCEAN values to text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 these values to generate text with specific OCEAN values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Dataset: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Mypersonality, ~10,000 status updates with accompanying OCEAN personality ratings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Example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Haven’t figured out how to get it to work though...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	</a:t>
            </a:r>
            <a:endParaRPr/>
          </a:p>
        </p:txBody>
      </p:sp>
      <p:graphicFrame>
        <p:nvGraphicFramePr>
          <p:cNvPr id="161" name="Google Shape;161;p25"/>
          <p:cNvGraphicFramePr/>
          <p:nvPr/>
        </p:nvGraphicFramePr>
        <p:xfrm>
          <a:off x="552000" y="28961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{8DE49915-1C7B-4192-AB94-0F2D73C5F9C5}</a:tableStyleId>
              </a:tblPr>
              <a:tblGrid>
                <a:gridCol w="1472875"/>
                <a:gridCol w="1061375"/>
                <a:gridCol w="1267125"/>
                <a:gridCol w="1267125"/>
                <a:gridCol w="1267125"/>
                <a:gridCol w="12671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STATUS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sEXT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sNEU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sAGR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sCON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sOPN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likes the sound of thunder.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2.65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3.15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3.25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2.55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Text Classification</a:t>
            </a:r>
            <a:endParaRPr/>
          </a:p>
        </p:txBody>
      </p:sp>
      <p:sp>
        <p:nvSpPr>
          <p:cNvPr id="167" name="Google Shape;167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Assign OCEAN values to text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 these values to generate text with specific OCEAN values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Dataset: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Mypersonality, ~10,000 status updates with accompanying OCEAN personality ratings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Example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Haven’t figured out how to get it to work though...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	</a:t>
            </a:r>
            <a:endParaRPr/>
          </a:p>
        </p:txBody>
      </p:sp>
      <p:graphicFrame>
        <p:nvGraphicFramePr>
          <p:cNvPr id="168" name="Google Shape;168;p26"/>
          <p:cNvGraphicFramePr/>
          <p:nvPr/>
        </p:nvGraphicFramePr>
        <p:xfrm>
          <a:off x="750375" y="2976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{8DE49915-1C7B-4192-AB94-0F2D73C5F9C5}</a:tableStyleId>
              </a:tblPr>
              <a:tblGrid>
                <a:gridCol w="1488225"/>
                <a:gridCol w="1488225"/>
                <a:gridCol w="1488225"/>
                <a:gridCol w="1488225"/>
                <a:gridCol w="14882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STATUS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sEXT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sNEU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sAGR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sCON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likes the sound of thunder.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2.65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3.15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3.25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69" name="Google Shape;169;p26"/>
          <p:cNvSpPr txBox="1"/>
          <p:nvPr/>
        </p:nvSpPr>
        <p:spPr>
          <a:xfrm>
            <a:off x="850275" y="3971325"/>
            <a:ext cx="4761300" cy="7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200">
                <a:solidFill>
                  <a:srgbClr val="FF0000"/>
                </a:solidFill>
                <a:latin typeface="Impact"/>
                <a:ea typeface="Impact"/>
                <a:cs typeface="Impact"/>
                <a:sym typeface="Impact"/>
              </a:rPr>
              <a:t>CYLON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Text Classification</a:t>
            </a:r>
            <a:endParaRPr/>
          </a:p>
        </p:txBody>
      </p:sp>
      <p:sp>
        <p:nvSpPr>
          <p:cNvPr id="175" name="Google Shape;175;p27"/>
          <p:cNvSpPr txBox="1"/>
          <p:nvPr>
            <p:ph idx="1" type="body"/>
          </p:nvPr>
        </p:nvSpPr>
        <p:spPr>
          <a:xfrm>
            <a:off x="311700" y="1152475"/>
            <a:ext cx="3876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Relationship to larger research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Ideally, would like to use this to help create posts that </a:t>
            </a:r>
            <a:r>
              <a:rPr lang="en"/>
              <a:t>exhibit</a:t>
            </a:r>
            <a:r>
              <a:rPr lang="en"/>
              <a:t> certain personality traits (i.e. here are a bunch of posts from an </a:t>
            </a:r>
            <a:r>
              <a:rPr lang="en"/>
              <a:t>Extroverted</a:t>
            </a:r>
            <a:r>
              <a:rPr lang="en"/>
              <a:t> “person”)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Would allow for a more robust simulated social media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Otherwise, have to write a lot of posts and comments by hand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	</a:t>
            </a:r>
            <a:endParaRPr/>
          </a:p>
        </p:txBody>
      </p:sp>
      <p:pic>
        <p:nvPicPr>
          <p:cNvPr id="176" name="Google Shape;17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98875" y="1026163"/>
            <a:ext cx="4685374" cy="3091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8"/>
          <p:cNvSpPr txBox="1"/>
          <p:nvPr>
            <p:ph type="title"/>
          </p:nvPr>
        </p:nvSpPr>
        <p:spPr>
          <a:xfrm>
            <a:off x="311700" y="2949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also did some style transfer… how pretty </a:t>
            </a:r>
            <a:endParaRPr/>
          </a:p>
        </p:txBody>
      </p:sp>
      <p:pic>
        <p:nvPicPr>
          <p:cNvPr id="182" name="Google Shape;18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29438" y="872950"/>
            <a:ext cx="2708575" cy="181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31813" y="867625"/>
            <a:ext cx="2602575" cy="183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4150" y="915330"/>
            <a:ext cx="2602574" cy="17350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200" y="3152300"/>
            <a:ext cx="2178655" cy="145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336950" y="3152300"/>
            <a:ext cx="2178696" cy="1451025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8"/>
          <p:cNvSpPr txBox="1"/>
          <p:nvPr/>
        </p:nvSpPr>
        <p:spPr>
          <a:xfrm>
            <a:off x="253650" y="2698100"/>
            <a:ext cx="7945500" cy="4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TensorFlow Cores Neural Style Transfer, Fast Model (Above) Full Model (Below)</a:t>
            </a:r>
            <a:endParaRPr/>
          </a:p>
        </p:txBody>
      </p:sp>
      <p:sp>
        <p:nvSpPr>
          <p:cNvPr id="188" name="Google Shape;188;p28"/>
          <p:cNvSpPr/>
          <p:nvPr/>
        </p:nvSpPr>
        <p:spPr>
          <a:xfrm>
            <a:off x="2773325" y="1776050"/>
            <a:ext cx="321900" cy="321900"/>
          </a:xfrm>
          <a:prstGeom prst="mathPlus">
            <a:avLst>
              <a:gd fmla="val 23520" name="adj1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28"/>
          <p:cNvSpPr/>
          <p:nvPr/>
        </p:nvSpPr>
        <p:spPr>
          <a:xfrm>
            <a:off x="5770975" y="1809800"/>
            <a:ext cx="321900" cy="321900"/>
          </a:xfrm>
          <a:prstGeom prst="mathEqual">
            <a:avLst>
              <a:gd fmla="val 23520" name="adj1"/>
              <a:gd fmla="val 1176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0" name="Google Shape;190;p2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597750" y="3152295"/>
            <a:ext cx="2178700" cy="1451055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8"/>
          <p:cNvSpPr txBox="1"/>
          <p:nvPr/>
        </p:nvSpPr>
        <p:spPr>
          <a:xfrm>
            <a:off x="195625" y="4651025"/>
            <a:ext cx="17874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Gradient Descent</a:t>
            </a:r>
            <a:endParaRPr/>
          </a:p>
        </p:txBody>
      </p:sp>
      <p:sp>
        <p:nvSpPr>
          <p:cNvPr id="192" name="Google Shape;192;p28"/>
          <p:cNvSpPr txBox="1"/>
          <p:nvPr/>
        </p:nvSpPr>
        <p:spPr>
          <a:xfrm>
            <a:off x="2418300" y="4651025"/>
            <a:ext cx="17874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500 steps</a:t>
            </a:r>
            <a:endParaRPr/>
          </a:p>
        </p:txBody>
      </p:sp>
      <p:sp>
        <p:nvSpPr>
          <p:cNvPr id="193" name="Google Shape;193;p28"/>
          <p:cNvSpPr txBox="1"/>
          <p:nvPr/>
        </p:nvSpPr>
        <p:spPr>
          <a:xfrm>
            <a:off x="4640975" y="4651050"/>
            <a:ext cx="17874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</a:t>
            </a:r>
            <a:r>
              <a:rPr lang="en"/>
              <a:t>00 steps</a:t>
            </a:r>
            <a:endParaRPr/>
          </a:p>
        </p:txBody>
      </p:sp>
      <p:sp>
        <p:nvSpPr>
          <p:cNvPr id="194" name="Google Shape;194;p28"/>
          <p:cNvSpPr txBox="1"/>
          <p:nvPr/>
        </p:nvSpPr>
        <p:spPr>
          <a:xfrm>
            <a:off x="6863650" y="4651050"/>
            <a:ext cx="21039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W/ Total Variation Loss</a:t>
            </a:r>
            <a:endParaRPr/>
          </a:p>
        </p:txBody>
      </p:sp>
      <p:pic>
        <p:nvPicPr>
          <p:cNvPr id="195" name="Google Shape;195;p2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865043" y="3152300"/>
            <a:ext cx="2178707" cy="145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1428750"/>
            <a:ext cx="2266950" cy="226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3230776" y="1030850"/>
            <a:ext cx="2296199" cy="3062739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9"/>
          <p:cNvSpPr txBox="1"/>
          <p:nvPr/>
        </p:nvSpPr>
        <p:spPr>
          <a:xfrm>
            <a:off x="6741525" y="2143400"/>
            <a:ext cx="1778100" cy="9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&lt;- Or not pretty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Classification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5120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Motivation: As robots become more robust there is concern they will replace humans on a wide scale.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Goal: Detect robots disguised as humans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Datasets: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 Anthropomorphic Robot (ABOT) Database*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Brazilian face database (FEI Database**)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14"/>
          <p:cNvSpPr txBox="1"/>
          <p:nvPr/>
        </p:nvSpPr>
        <p:spPr>
          <a:xfrm>
            <a:off x="7152350" y="4568875"/>
            <a:ext cx="1858200" cy="4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*</a:t>
            </a:r>
            <a:r>
              <a:rPr lang="en" sz="800" u="sng">
                <a:solidFill>
                  <a:schemeClr val="hlink"/>
                </a:solidFill>
                <a:hlinkClick r:id="rId3"/>
              </a:rPr>
              <a:t>http://www.abotdatabase.info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** </a:t>
            </a:r>
            <a:r>
              <a:rPr lang="en" sz="800" u="sng">
                <a:solidFill>
                  <a:schemeClr val="hlink"/>
                </a:solidFill>
                <a:hlinkClick r:id="rId4"/>
              </a:rPr>
              <a:t>https://fei.edu.br/</a:t>
            </a:r>
            <a:endParaRPr sz="800"/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89875" y="1397791"/>
            <a:ext cx="1482950" cy="205331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69400" y="1301949"/>
            <a:ext cx="1482943" cy="22321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/>
          <p:cNvSpPr txBox="1"/>
          <p:nvPr/>
        </p:nvSpPr>
        <p:spPr>
          <a:xfrm>
            <a:off x="5669400" y="3540100"/>
            <a:ext cx="3341100" cy="8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Can you tell which is a robot and which is a human?</a:t>
            </a:r>
            <a:endParaRPr/>
          </a:p>
        </p:txBody>
      </p:sp>
      <p:pic>
        <p:nvPicPr>
          <p:cNvPr id="66" name="Google Shape;66;p14"/>
          <p:cNvPicPr preferRelativeResize="0"/>
          <p:nvPr/>
        </p:nvPicPr>
        <p:blipFill rotWithShape="1">
          <a:blip r:embed="rId7">
            <a:alphaModFix/>
          </a:blip>
          <a:srcRect b="0" l="17620" r="0" t="0"/>
          <a:stretch/>
        </p:blipFill>
        <p:spPr>
          <a:xfrm>
            <a:off x="7065209" y="1604425"/>
            <a:ext cx="1899704" cy="184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791200" y="1604438"/>
            <a:ext cx="1239264" cy="1846675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4"/>
          <p:cNvSpPr txBox="1"/>
          <p:nvPr/>
        </p:nvSpPr>
        <p:spPr>
          <a:xfrm>
            <a:off x="5791200" y="3645875"/>
            <a:ext cx="2978400" cy="39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about now?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Human or Robot?</a:t>
            </a:r>
            <a:endParaRPr/>
          </a:p>
        </p:txBody>
      </p:sp>
      <p:sp>
        <p:nvSpPr>
          <p:cNvPr id="74" name="Google Shape;74;p15"/>
          <p:cNvSpPr txBox="1"/>
          <p:nvPr>
            <p:ph idx="1" type="body"/>
          </p:nvPr>
        </p:nvSpPr>
        <p:spPr>
          <a:xfrm>
            <a:off x="576450" y="1824725"/>
            <a:ext cx="2373900" cy="213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4800">
                <a:solidFill>
                  <a:srgbClr val="FF0000"/>
                </a:solidFill>
              </a:rPr>
              <a:t>99.15%Robot</a:t>
            </a:r>
            <a:endParaRPr b="1" sz="4800">
              <a:solidFill>
                <a:srgbClr val="FF0000"/>
              </a:solidFill>
            </a:endParaRPr>
          </a:p>
        </p:txBody>
      </p:sp>
      <p:pic>
        <p:nvPicPr>
          <p:cNvPr id="75" name="Google Shape;7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9300" y="1319750"/>
            <a:ext cx="5713001" cy="28565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5"/>
          <p:cNvSpPr txBox="1"/>
          <p:nvPr/>
        </p:nvSpPr>
        <p:spPr>
          <a:xfrm>
            <a:off x="576450" y="3663450"/>
            <a:ext cx="2140500" cy="110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Ok pretty good.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about something less obvious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Human or Robot?</a:t>
            </a:r>
            <a:endParaRPr/>
          </a:p>
        </p:txBody>
      </p:sp>
      <p:sp>
        <p:nvSpPr>
          <p:cNvPr id="82" name="Google Shape;82;p16"/>
          <p:cNvSpPr txBox="1"/>
          <p:nvPr>
            <p:ph idx="1" type="body"/>
          </p:nvPr>
        </p:nvSpPr>
        <p:spPr>
          <a:xfrm>
            <a:off x="576450" y="1824713"/>
            <a:ext cx="2063700" cy="213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4800">
                <a:solidFill>
                  <a:srgbClr val="FF0000"/>
                </a:solidFill>
              </a:rPr>
              <a:t>99.8%Robot</a:t>
            </a:r>
            <a:endParaRPr b="1" sz="4800">
              <a:solidFill>
                <a:srgbClr val="FF0000"/>
              </a:solidFill>
            </a:endParaRPr>
          </a:p>
        </p:txBody>
      </p:sp>
      <p:pic>
        <p:nvPicPr>
          <p:cNvPr id="83" name="Google Shape;8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25950" y="1017725"/>
            <a:ext cx="2997825" cy="3747275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6"/>
          <p:cNvSpPr txBox="1"/>
          <p:nvPr/>
        </p:nvSpPr>
        <p:spPr>
          <a:xfrm>
            <a:off x="6417525" y="1702350"/>
            <a:ext cx="2593200" cy="20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Does this mean it is good? Can it detect a human who is so in character (due to amazing acting talent) that they have become a robot?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 Arnold Shwaretenager the greatest actor of all time?</a:t>
            </a:r>
            <a:endParaRPr/>
          </a:p>
        </p:txBody>
      </p:sp>
      <p:sp>
        <p:nvSpPr>
          <p:cNvPr id="85" name="Google Shape;85;p16"/>
          <p:cNvSpPr txBox="1"/>
          <p:nvPr/>
        </p:nvSpPr>
        <p:spPr>
          <a:xfrm rot="-1212349">
            <a:off x="515132" y="3608031"/>
            <a:ext cx="2452854" cy="7566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Bangers"/>
                <a:ea typeface="Bangers"/>
                <a:cs typeface="Bangers"/>
                <a:sym typeface="Bangers"/>
              </a:rPr>
              <a:t>Nailed it!</a:t>
            </a:r>
            <a:endParaRPr sz="4800">
              <a:latin typeface="Bangers"/>
              <a:ea typeface="Bangers"/>
              <a:cs typeface="Bangers"/>
              <a:sym typeface="Banger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Human or Robot?</a:t>
            </a:r>
            <a:endParaRPr/>
          </a:p>
        </p:txBody>
      </p:sp>
      <p:sp>
        <p:nvSpPr>
          <p:cNvPr id="91" name="Google Shape;91;p17"/>
          <p:cNvSpPr txBox="1"/>
          <p:nvPr>
            <p:ph idx="1" type="body"/>
          </p:nvPr>
        </p:nvSpPr>
        <p:spPr>
          <a:xfrm>
            <a:off x="539500" y="1922600"/>
            <a:ext cx="2378400" cy="179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4800">
                <a:solidFill>
                  <a:srgbClr val="00FF00"/>
                </a:solidFill>
              </a:rPr>
              <a:t>99.89</a:t>
            </a:r>
            <a:r>
              <a:rPr b="1" lang="en" sz="4800">
                <a:solidFill>
                  <a:srgbClr val="00FF00"/>
                </a:solidFill>
              </a:rPr>
              <a:t>% Human</a:t>
            </a:r>
            <a:endParaRPr b="1" sz="4800">
              <a:solidFill>
                <a:srgbClr val="00FF00"/>
              </a:solidFill>
            </a:endParaRPr>
          </a:p>
        </p:txBody>
      </p:sp>
      <p:pic>
        <p:nvPicPr>
          <p:cNvPr id="92" name="Google Shape;9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3500" y="1065475"/>
            <a:ext cx="2759525" cy="3512151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7"/>
          <p:cNvSpPr txBox="1"/>
          <p:nvPr/>
        </p:nvSpPr>
        <p:spPr>
          <a:xfrm rot="1148361">
            <a:off x="769761" y="3718574"/>
            <a:ext cx="2901483" cy="93680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rPr>
              <a:t>Perfect score!</a:t>
            </a:r>
            <a:endParaRPr sz="4800">
              <a:solidFill>
                <a:schemeClr val="dk1"/>
              </a:solidFill>
              <a:latin typeface="Bangers"/>
              <a:ea typeface="Bangers"/>
              <a:cs typeface="Bangers"/>
              <a:sym typeface="Banger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Human or Robot?</a:t>
            </a:r>
            <a:endParaRPr/>
          </a:p>
        </p:txBody>
      </p:sp>
      <p:sp>
        <p:nvSpPr>
          <p:cNvPr id="99" name="Google Shape;99;p18"/>
          <p:cNvSpPr txBox="1"/>
          <p:nvPr>
            <p:ph idx="1" type="body"/>
          </p:nvPr>
        </p:nvSpPr>
        <p:spPr>
          <a:xfrm>
            <a:off x="539500" y="1922600"/>
            <a:ext cx="2389200" cy="213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4800">
                <a:solidFill>
                  <a:srgbClr val="00FF00"/>
                </a:solidFill>
              </a:rPr>
              <a:t>99.63%Human</a:t>
            </a:r>
            <a:endParaRPr b="1" sz="4800">
              <a:solidFill>
                <a:srgbClr val="00FF00"/>
              </a:solidFill>
            </a:endParaRPr>
          </a:p>
        </p:txBody>
      </p:sp>
      <p:sp>
        <p:nvSpPr>
          <p:cNvPr id="100" name="Google Shape;100;p18"/>
          <p:cNvSpPr txBox="1"/>
          <p:nvPr/>
        </p:nvSpPr>
        <p:spPr>
          <a:xfrm>
            <a:off x="5260775" y="2245325"/>
            <a:ext cx="2440500" cy="11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Arnold Torn Face</a:t>
            </a:r>
            <a:endParaRPr/>
          </a:p>
        </p:txBody>
      </p:sp>
      <p:pic>
        <p:nvPicPr>
          <p:cNvPr id="101" name="Google Shape;10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57525" y="1522400"/>
            <a:ext cx="4672275" cy="2628149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8"/>
          <p:cNvSpPr txBox="1"/>
          <p:nvPr/>
        </p:nvSpPr>
        <p:spPr>
          <a:xfrm rot="344">
            <a:off x="676733" y="3585216"/>
            <a:ext cx="30000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rPr>
              <a:t>. . . !</a:t>
            </a:r>
            <a:endParaRPr sz="4800">
              <a:solidFill>
                <a:schemeClr val="dk1"/>
              </a:solidFill>
              <a:latin typeface="Bangers"/>
              <a:ea typeface="Bangers"/>
              <a:cs typeface="Bangers"/>
              <a:sym typeface="Banger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Human or Robot?</a:t>
            </a:r>
            <a:endParaRPr/>
          </a:p>
        </p:txBody>
      </p:sp>
      <p:sp>
        <p:nvSpPr>
          <p:cNvPr id="108" name="Google Shape;108;p19"/>
          <p:cNvSpPr txBox="1"/>
          <p:nvPr>
            <p:ph idx="1" type="body"/>
          </p:nvPr>
        </p:nvSpPr>
        <p:spPr>
          <a:xfrm>
            <a:off x="539500" y="1922600"/>
            <a:ext cx="2389200" cy="213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FF0000"/>
                </a:solidFill>
              </a:rPr>
              <a:t>100%</a:t>
            </a:r>
            <a:endParaRPr b="1" sz="48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 sz="4800">
                <a:solidFill>
                  <a:srgbClr val="FF0000"/>
                </a:solidFill>
              </a:rPr>
              <a:t>Robot</a:t>
            </a:r>
            <a:endParaRPr b="1" sz="4800">
              <a:solidFill>
                <a:srgbClr val="FF0000"/>
              </a:solidFill>
            </a:endParaRPr>
          </a:p>
        </p:txBody>
      </p:sp>
      <p:sp>
        <p:nvSpPr>
          <p:cNvPr id="109" name="Google Shape;109;p19"/>
          <p:cNvSpPr txBox="1"/>
          <p:nvPr/>
        </p:nvSpPr>
        <p:spPr>
          <a:xfrm>
            <a:off x="5260775" y="2245325"/>
            <a:ext cx="2440500" cy="11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Old Cylon</a:t>
            </a:r>
            <a:endParaRPr/>
          </a:p>
        </p:txBody>
      </p:sp>
      <p:pic>
        <p:nvPicPr>
          <p:cNvPr id="110" name="Google Shape;11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71950" y="1603374"/>
            <a:ext cx="5373175" cy="2562575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9"/>
          <p:cNvSpPr txBox="1"/>
          <p:nvPr/>
        </p:nvSpPr>
        <p:spPr>
          <a:xfrm rot="-760226">
            <a:off x="539535" y="3758078"/>
            <a:ext cx="2316922" cy="104179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rPr>
              <a:t>Wowza!</a:t>
            </a:r>
            <a:endParaRPr sz="4800">
              <a:solidFill>
                <a:schemeClr val="dk1"/>
              </a:solidFill>
              <a:latin typeface="Bangers"/>
              <a:ea typeface="Bangers"/>
              <a:cs typeface="Bangers"/>
              <a:sym typeface="Banger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Human or Robot?</a:t>
            </a:r>
            <a:endParaRPr/>
          </a:p>
        </p:txBody>
      </p:sp>
      <p:sp>
        <p:nvSpPr>
          <p:cNvPr id="117" name="Google Shape;117;p20"/>
          <p:cNvSpPr txBox="1"/>
          <p:nvPr>
            <p:ph idx="1" type="body"/>
          </p:nvPr>
        </p:nvSpPr>
        <p:spPr>
          <a:xfrm>
            <a:off x="539500" y="1922600"/>
            <a:ext cx="2389200" cy="213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FF0000"/>
                </a:solidFill>
              </a:rPr>
              <a:t>99.8</a:t>
            </a:r>
            <a:r>
              <a:rPr b="1" lang="en" sz="4800">
                <a:solidFill>
                  <a:srgbClr val="FF0000"/>
                </a:solidFill>
              </a:rPr>
              <a:t>%</a:t>
            </a:r>
            <a:endParaRPr b="1" sz="48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 sz="4800">
                <a:solidFill>
                  <a:srgbClr val="FF0000"/>
                </a:solidFill>
              </a:rPr>
              <a:t>Robot</a:t>
            </a:r>
            <a:endParaRPr b="1" sz="4800">
              <a:solidFill>
                <a:srgbClr val="FF0000"/>
              </a:solidFill>
            </a:endParaRPr>
          </a:p>
        </p:txBody>
      </p:sp>
      <p:sp>
        <p:nvSpPr>
          <p:cNvPr id="118" name="Google Shape;118;p20"/>
          <p:cNvSpPr txBox="1"/>
          <p:nvPr/>
        </p:nvSpPr>
        <p:spPr>
          <a:xfrm>
            <a:off x="5260775" y="2245325"/>
            <a:ext cx="2440500" cy="11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Hot Cylon</a:t>
            </a:r>
            <a:endParaRPr/>
          </a:p>
        </p:txBody>
      </p:sp>
      <p:pic>
        <p:nvPicPr>
          <p:cNvPr id="119" name="Google Shape;11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15950" y="523227"/>
            <a:ext cx="3181601" cy="4340174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0"/>
          <p:cNvSpPr txBox="1"/>
          <p:nvPr/>
        </p:nvSpPr>
        <p:spPr>
          <a:xfrm rot="846060">
            <a:off x="495809" y="4035527"/>
            <a:ext cx="2574784" cy="93104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rPr>
              <a:t>Good Job!</a:t>
            </a:r>
            <a:endParaRPr sz="4800">
              <a:solidFill>
                <a:schemeClr val="dk1"/>
              </a:solidFill>
              <a:latin typeface="Bangers"/>
              <a:ea typeface="Bangers"/>
              <a:cs typeface="Bangers"/>
              <a:sym typeface="Banger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Human or Robot?</a:t>
            </a:r>
            <a:endParaRPr/>
          </a:p>
        </p:txBody>
      </p:sp>
      <p:sp>
        <p:nvSpPr>
          <p:cNvPr id="126" name="Google Shape;126;p21"/>
          <p:cNvSpPr txBox="1"/>
          <p:nvPr>
            <p:ph idx="1" type="body"/>
          </p:nvPr>
        </p:nvSpPr>
        <p:spPr>
          <a:xfrm>
            <a:off x="539500" y="1922600"/>
            <a:ext cx="2389200" cy="213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4800">
                <a:solidFill>
                  <a:srgbClr val="00FF00"/>
                </a:solidFill>
              </a:rPr>
              <a:t>84</a:t>
            </a:r>
            <a:r>
              <a:rPr b="1" lang="en" sz="4800">
                <a:solidFill>
                  <a:srgbClr val="00FF00"/>
                </a:solidFill>
              </a:rPr>
              <a:t>.68%Human</a:t>
            </a:r>
            <a:endParaRPr b="1" sz="4800">
              <a:solidFill>
                <a:srgbClr val="00FF00"/>
              </a:solidFill>
            </a:endParaRPr>
          </a:p>
        </p:txBody>
      </p:sp>
      <p:sp>
        <p:nvSpPr>
          <p:cNvPr id="127" name="Google Shape;127;p21"/>
          <p:cNvSpPr txBox="1"/>
          <p:nvPr/>
        </p:nvSpPr>
        <p:spPr>
          <a:xfrm>
            <a:off x="5260775" y="2245325"/>
            <a:ext cx="2440500" cy="11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Cylon Actress Headshot</a:t>
            </a:r>
            <a:endParaRPr/>
          </a:p>
        </p:txBody>
      </p:sp>
      <p:pic>
        <p:nvPicPr>
          <p:cNvPr id="128" name="Google Shape;12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17649" y="1519960"/>
            <a:ext cx="5185701" cy="2938576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1"/>
          <p:cNvSpPr txBox="1"/>
          <p:nvPr/>
        </p:nvSpPr>
        <p:spPr>
          <a:xfrm rot="-801564">
            <a:off x="384404" y="3927764"/>
            <a:ext cx="2574671" cy="93089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rPr>
              <a:t>Amazing!</a:t>
            </a:r>
            <a:endParaRPr sz="4800">
              <a:solidFill>
                <a:schemeClr val="dk1"/>
              </a:solidFill>
              <a:latin typeface="Bangers"/>
              <a:ea typeface="Bangers"/>
              <a:cs typeface="Bangers"/>
              <a:sym typeface="Banger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26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